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3" d="100"/>
          <a:sy n="123" d="100"/>
        </p:scale>
        <p:origin x="2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794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IOHS 2026 poster template — 16:9 screen format (13.33 x 7.5 in).
Replace the placeholder text in each panel. Keep the purple header band, the panel headings and the footer as they are.
To insert a figure: click the dashed box, delete it, then Insert &gt; Pictures and size the image to the same area.
Delete slides 2 and 3 before submitting.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Instructions page. Delete this slide before submitting.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en-global@grp.tohoku.ac.jp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B2A7B"/>
          </a:solidFill>
          <a:ln w="12700">
            <a:solidFill>
              <a:srgbClr val="4B2A7B"/>
            </a:solidFill>
            <a:prstDash val="solid"/>
          </a:ln>
        </p:spPr>
        <p:txBody>
          <a:bodyPr/>
          <a:lstStyle/>
          <a:p>
            <a:endParaRPr lang="en-NI"/>
          </a:p>
        </p:txBody>
      </p:sp>
      <p:sp>
        <p:nvSpPr>
          <p:cNvPr id="3" name="Text 1"/>
          <p:cNvSpPr txBox="1"/>
          <p:nvPr/>
        </p:nvSpPr>
        <p:spPr>
          <a:xfrm>
            <a:off x="365760" y="146304"/>
            <a:ext cx="8641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Insert your poster title here — keep it under two lines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886968"/>
            <a:ext cx="8641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Presenting Author¹, Second Author², Third Author¹  (underline the presenting author)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1097280"/>
            <a:ext cx="8641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00" dirty="0">
                <a:solidFill>
                  <a:srgbClr val="D9C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Division, Department, University, City, Country        2  Division, Department, University, City, Country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442448" y="182880"/>
            <a:ext cx="1380744" cy="475488"/>
          </a:xfrm>
          <a:prstGeom prst="roundRect">
            <a:avLst>
              <a:gd name="adj" fmla="val 15385"/>
            </a:avLst>
          </a:prstGeom>
          <a:solidFill>
            <a:srgbClr val="E9DCBC"/>
          </a:solidFill>
          <a:ln w="12700">
            <a:solidFill>
              <a:srgbClr val="E9DCBC"/>
            </a:solidFill>
            <a:prstDash val="solid"/>
          </a:ln>
        </p:spPr>
        <p:txBody>
          <a:bodyPr/>
          <a:lstStyle/>
          <a:p>
            <a:endParaRPr lang="en-NI"/>
          </a:p>
        </p:txBody>
      </p:sp>
      <p:sp>
        <p:nvSpPr>
          <p:cNvPr id="7" name="Text 5"/>
          <p:cNvSpPr txBox="1"/>
          <p:nvPr/>
        </p:nvSpPr>
        <p:spPr>
          <a:xfrm>
            <a:off x="10442448" y="182880"/>
            <a:ext cx="13807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100" dirty="0">
                <a:solidFill>
                  <a:srgbClr val="321C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00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9098280" y="749808"/>
            <a:ext cx="2724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International Oral Health Symposium 2026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9098280" y="932688"/>
            <a:ext cx="27249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D9C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October 2026  ·  Tokyo, Japan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9098280" y="1115568"/>
            <a:ext cx="27249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CA9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Tohoku University Graduate School of Dentistry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365760" y="1572768"/>
            <a:ext cx="3637178" cy="2606040"/>
          </a:xfrm>
          <a:prstGeom prst="roundRect">
            <a:avLst>
              <a:gd name="adj" fmla="val 2105"/>
            </a:avLst>
          </a:prstGeom>
          <a:solidFill>
            <a:srgbClr val="F4F1F8"/>
          </a:solidFill>
          <a:ln w="9525">
            <a:solidFill>
              <a:srgbClr val="D8CDE8"/>
            </a:solidFill>
            <a:prstDash val="solid"/>
          </a:ln>
        </p:spPr>
        <p:txBody>
          <a:bodyPr/>
          <a:lstStyle/>
          <a:p>
            <a:endParaRPr lang="en-NI"/>
          </a:p>
        </p:txBody>
      </p:sp>
      <p:sp>
        <p:nvSpPr>
          <p:cNvPr id="12" name="Text 10"/>
          <p:cNvSpPr txBox="1"/>
          <p:nvPr/>
        </p:nvSpPr>
        <p:spPr>
          <a:xfrm>
            <a:off x="530352" y="1691640"/>
            <a:ext cx="330799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160" dirty="0">
                <a:solidFill>
                  <a:srgbClr val="4B2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30352" y="1993392"/>
            <a:ext cx="3307994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1250" b="1" dirty="0">
                <a:solidFill>
                  <a:srgbClr val="321C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this text with your background. Aim for 100–140 words.</a:t>
            </a:r>
            <a:endParaRPr lang="en-US" sz="1250" dirty="0"/>
          </a:p>
          <a:p>
            <a:pPr marL="0" indent="0" algn="l">
              <a:lnSpc>
                <a:spcPct val="106000"/>
              </a:lnSpc>
              <a:buNone/>
            </a:pPr>
            <a:endParaRPr lang="en-US" sz="1250" dirty="0"/>
          </a:p>
          <a:p>
            <a:pPr marL="0" indent="0" algn="l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what is known, then the specific gap your study addresses. Write for a viewer standing two metres away: short sentences, no more than three ideas.</a:t>
            </a:r>
            <a:endParaRPr lang="en-US" sz="1250" dirty="0"/>
          </a:p>
          <a:p>
            <a:pPr marL="0" indent="0" algn="l">
              <a:lnSpc>
                <a:spcPct val="106000"/>
              </a:lnSpc>
              <a:buNone/>
            </a:pPr>
            <a:endParaRPr lang="en-US" sz="1250" dirty="0"/>
          </a:p>
          <a:p>
            <a:pPr marL="0" indent="0" algn="l">
              <a:lnSpc>
                <a:spcPct val="106000"/>
              </a:lnSpc>
              <a:buNone/>
            </a:pPr>
            <a:r>
              <a:rPr lang="en-US" sz="1250" i="1" dirty="0">
                <a:solidFill>
                  <a:srgbClr val="5A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long citation strings here — put them in the References panel below.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365760" y="4315968"/>
            <a:ext cx="3637178" cy="1719072"/>
          </a:xfrm>
          <a:prstGeom prst="roundRect">
            <a:avLst>
              <a:gd name="adj" fmla="val 3191"/>
            </a:avLst>
          </a:prstGeom>
          <a:solidFill>
            <a:srgbClr val="F4F1F8"/>
          </a:solidFill>
          <a:ln w="9525">
            <a:solidFill>
              <a:srgbClr val="D8CDE8"/>
            </a:solidFill>
            <a:prstDash val="solid"/>
          </a:ln>
        </p:spPr>
        <p:txBody>
          <a:bodyPr/>
          <a:lstStyle/>
          <a:p>
            <a:endParaRPr lang="en-NI"/>
          </a:p>
        </p:txBody>
      </p:sp>
      <p:sp>
        <p:nvSpPr>
          <p:cNvPr id="15" name="Text 13"/>
          <p:cNvSpPr txBox="1"/>
          <p:nvPr/>
        </p:nvSpPr>
        <p:spPr>
          <a:xfrm>
            <a:off x="530352" y="4434840"/>
            <a:ext cx="330799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160" dirty="0">
                <a:solidFill>
                  <a:srgbClr val="4B2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 / OBJECTIVES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30352" y="4736592"/>
            <a:ext cx="3307994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 algn="l">
              <a:lnSpc>
                <a:spcPct val="106000"/>
              </a:lnSpc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aim in one sentence.</a:t>
            </a:r>
            <a:endParaRPr lang="en-US" sz="1250" dirty="0"/>
          </a:p>
          <a:p>
            <a:pPr marL="177800" indent="-177800" algn="l">
              <a:lnSpc>
                <a:spcPct val="106000"/>
              </a:lnSpc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each specific objective or hypothesis as its own bullet.</a:t>
            </a:r>
            <a:endParaRPr lang="en-US" sz="1250" dirty="0"/>
          </a:p>
          <a:p>
            <a:pPr marL="177800" indent="-177800" algn="l">
              <a:lnSpc>
                <a:spcPct val="106000"/>
              </a:lnSpc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bullets maximum.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4277258" y="1572768"/>
            <a:ext cx="3637178" cy="2011680"/>
          </a:xfrm>
          <a:prstGeom prst="roundRect">
            <a:avLst>
              <a:gd name="adj" fmla="val 2727"/>
            </a:avLst>
          </a:prstGeom>
          <a:solidFill>
            <a:srgbClr val="F4F1F8"/>
          </a:solidFill>
          <a:ln w="9525">
            <a:solidFill>
              <a:srgbClr val="D8CDE8"/>
            </a:solidFill>
            <a:prstDash val="solid"/>
          </a:ln>
        </p:spPr>
        <p:txBody>
          <a:bodyPr/>
          <a:lstStyle/>
          <a:p>
            <a:endParaRPr lang="en-NI"/>
          </a:p>
        </p:txBody>
      </p:sp>
      <p:sp>
        <p:nvSpPr>
          <p:cNvPr id="18" name="Text 16"/>
          <p:cNvSpPr txBox="1"/>
          <p:nvPr/>
        </p:nvSpPr>
        <p:spPr>
          <a:xfrm>
            <a:off x="4441850" y="1691640"/>
            <a:ext cx="330799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160" dirty="0">
                <a:solidFill>
                  <a:srgbClr val="4B2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MATERIALS AND METHODS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4441850" y="1993392"/>
            <a:ext cx="3307994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Summarise design, sample, and analysis in 80–110 words. Name the study design, participants or specimens and their number, the main procedures, and the statistical test with its significance level. A small flow diagram often replaces half of this text.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4277258" y="3721608"/>
            <a:ext cx="3637178" cy="2313432"/>
          </a:xfrm>
          <a:prstGeom prst="roundRect">
            <a:avLst>
              <a:gd name="adj" fmla="val 2372"/>
            </a:avLst>
          </a:prstGeom>
          <a:solidFill>
            <a:srgbClr val="F4F1F8"/>
          </a:solidFill>
          <a:ln w="9525">
            <a:solidFill>
              <a:srgbClr val="D8CDE8"/>
            </a:solidFill>
            <a:prstDash val="solid"/>
          </a:ln>
        </p:spPr>
        <p:txBody>
          <a:bodyPr/>
          <a:lstStyle/>
          <a:p>
            <a:endParaRPr lang="en-NI"/>
          </a:p>
        </p:txBody>
      </p:sp>
      <p:sp>
        <p:nvSpPr>
          <p:cNvPr id="21" name="Text 19"/>
          <p:cNvSpPr txBox="1"/>
          <p:nvPr/>
        </p:nvSpPr>
        <p:spPr>
          <a:xfrm>
            <a:off x="4441850" y="3840480"/>
            <a:ext cx="330799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160" dirty="0">
                <a:solidFill>
                  <a:srgbClr val="4B2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 ·  FIGURE 1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4441850" y="4142232"/>
            <a:ext cx="3307994" cy="1472184"/>
          </a:xfrm>
          <a:prstGeom prst="rect">
            <a:avLst/>
          </a:prstGeom>
          <a:solidFill>
            <a:srgbClr val="FFFFFF"/>
          </a:solidFill>
          <a:ln w="12700">
            <a:solidFill>
              <a:srgbClr val="D8CDE8"/>
            </a:solidFill>
            <a:prstDash val="dash"/>
          </a:ln>
        </p:spPr>
        <p:txBody>
          <a:bodyPr/>
          <a:lstStyle/>
          <a:p>
            <a:endParaRPr lang="en-NI"/>
          </a:p>
        </p:txBody>
      </p:sp>
      <p:sp>
        <p:nvSpPr>
          <p:cNvPr id="23" name="Text 21"/>
          <p:cNvSpPr txBox="1"/>
          <p:nvPr/>
        </p:nvSpPr>
        <p:spPr>
          <a:xfrm>
            <a:off x="4441850" y="4142232"/>
            <a:ext cx="3307994" cy="1472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8C84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 your figure, chart, or photograph here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i="1" dirty="0">
                <a:solidFill>
                  <a:srgbClr val="8C84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(delete this box, then paste your image in its place)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4441850" y="5650992"/>
            <a:ext cx="330799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5A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 1.  One-sentence caption stating what the figure shows.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8188757" y="1572768"/>
            <a:ext cx="3637178" cy="2240280"/>
          </a:xfrm>
          <a:prstGeom prst="roundRect">
            <a:avLst>
              <a:gd name="adj" fmla="val 2449"/>
            </a:avLst>
          </a:prstGeom>
          <a:solidFill>
            <a:srgbClr val="F4F1F8"/>
          </a:solidFill>
          <a:ln w="9525">
            <a:solidFill>
              <a:srgbClr val="D8CDE8"/>
            </a:solidFill>
            <a:prstDash val="solid"/>
          </a:ln>
        </p:spPr>
        <p:txBody>
          <a:bodyPr/>
          <a:lstStyle/>
          <a:p>
            <a:endParaRPr lang="en-NI"/>
          </a:p>
        </p:txBody>
      </p:sp>
      <p:sp>
        <p:nvSpPr>
          <p:cNvPr id="26" name="Text 24"/>
          <p:cNvSpPr txBox="1"/>
          <p:nvPr/>
        </p:nvSpPr>
        <p:spPr>
          <a:xfrm>
            <a:off x="8353349" y="1691640"/>
            <a:ext cx="330799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160" dirty="0">
                <a:solidFill>
                  <a:srgbClr val="4B2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 ·  KEY FINDINGS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8353349" y="1993392"/>
            <a:ext cx="3307994" cy="1673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 algn="l">
              <a:lnSpc>
                <a:spcPct val="106000"/>
              </a:lnSpc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with the numbers that answer your aim.</a:t>
            </a:r>
            <a:endParaRPr lang="en-US" sz="1250" dirty="0"/>
          </a:p>
          <a:p>
            <a:pPr marL="177800" indent="-177800" algn="l">
              <a:lnSpc>
                <a:spcPct val="106000"/>
              </a:lnSpc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effect sizes or means with their measure of spread, and the p-value.</a:t>
            </a:r>
            <a:endParaRPr lang="en-US" sz="1250" dirty="0"/>
          </a:p>
          <a:p>
            <a:pPr marL="177800" indent="-177800" algn="l">
              <a:lnSpc>
                <a:spcPct val="106000"/>
              </a:lnSpc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table works well in this panel — insert it in place of these bullets.</a:t>
            </a:r>
            <a:endParaRPr lang="en-US" sz="1250" dirty="0"/>
          </a:p>
          <a:p>
            <a:pPr marL="177800" indent="-177800" algn="l">
              <a:lnSpc>
                <a:spcPct val="106000"/>
              </a:lnSpc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only findings you will be asked about.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8188757" y="3950208"/>
            <a:ext cx="3637178" cy="2084832"/>
          </a:xfrm>
          <a:prstGeom prst="roundRect">
            <a:avLst>
              <a:gd name="adj" fmla="val 2632"/>
            </a:avLst>
          </a:prstGeom>
          <a:solidFill>
            <a:srgbClr val="4B2A7B"/>
          </a:solidFill>
          <a:ln w="9525">
            <a:solidFill>
              <a:srgbClr val="4B2A7B"/>
            </a:solidFill>
            <a:prstDash val="solid"/>
          </a:ln>
        </p:spPr>
        <p:txBody>
          <a:bodyPr/>
          <a:lstStyle/>
          <a:p>
            <a:endParaRPr lang="en-NI"/>
          </a:p>
        </p:txBody>
      </p:sp>
      <p:sp>
        <p:nvSpPr>
          <p:cNvPr id="29" name="Text 27"/>
          <p:cNvSpPr txBox="1"/>
          <p:nvPr/>
        </p:nvSpPr>
        <p:spPr>
          <a:xfrm>
            <a:off x="8353349" y="4069080"/>
            <a:ext cx="330799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16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CONCLUSIONS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8353349" y="4370832"/>
            <a:ext cx="3307994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single main conclusion in one or two sentences — this is the part viewers remember.</a:t>
            </a:r>
            <a:endParaRPr lang="en-US" sz="1300" dirty="0"/>
          </a:p>
          <a:p>
            <a:pPr marL="0" indent="0" algn="l">
              <a:lnSpc>
                <a:spcPct val="106000"/>
              </a:lnSpc>
              <a:buNone/>
            </a:pPr>
            <a:endParaRPr lang="en-US" sz="1300" dirty="0"/>
          </a:p>
          <a:p>
            <a:pPr marL="0" indent="0" algn="l">
              <a:lnSpc>
                <a:spcPct val="106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add the clinical or scientific implication, and one line on what comes next.</a:t>
            </a:r>
            <a:endParaRPr lang="en-US" sz="1300" dirty="0"/>
          </a:p>
          <a:p>
            <a:pPr marL="0" indent="0" algn="l">
              <a:lnSpc>
                <a:spcPct val="106000"/>
              </a:lnSpc>
              <a:buNone/>
            </a:pPr>
            <a:endParaRPr lang="en-US" sz="1300" dirty="0"/>
          </a:p>
          <a:p>
            <a:pPr marL="0" indent="0" algn="l">
              <a:lnSpc>
                <a:spcPct val="106000"/>
              </a:lnSpc>
              <a:buNone/>
            </a:pPr>
            <a:r>
              <a:rPr lang="en-US" sz="1300" i="1" dirty="0">
                <a:solidFill>
                  <a:srgbClr val="D9C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introduce any result that does not appear above.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0" y="6144768"/>
            <a:ext cx="12191695" cy="713232"/>
          </a:xfrm>
          <a:prstGeom prst="rect">
            <a:avLst/>
          </a:prstGeom>
          <a:solidFill>
            <a:srgbClr val="ECECEF"/>
          </a:solidFill>
          <a:ln w="12700">
            <a:solidFill>
              <a:srgbClr val="ECECEF"/>
            </a:solidFill>
            <a:prstDash val="solid"/>
          </a:ln>
        </p:spPr>
        <p:txBody>
          <a:bodyPr/>
          <a:lstStyle/>
          <a:p>
            <a:endParaRPr lang="en-NI"/>
          </a:p>
        </p:txBody>
      </p:sp>
      <p:sp>
        <p:nvSpPr>
          <p:cNvPr id="32" name="Text 30"/>
          <p:cNvSpPr txBox="1"/>
          <p:nvPr/>
        </p:nvSpPr>
        <p:spPr>
          <a:xfrm>
            <a:off x="365760" y="6208776"/>
            <a:ext cx="363717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120" dirty="0">
                <a:solidFill>
                  <a:srgbClr val="B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850" dirty="0"/>
          </a:p>
        </p:txBody>
      </p:sp>
      <p:sp>
        <p:nvSpPr>
          <p:cNvPr id="33" name="Text 31"/>
          <p:cNvSpPr txBox="1"/>
          <p:nvPr/>
        </p:nvSpPr>
        <p:spPr>
          <a:xfrm>
            <a:off x="365760" y="6373368"/>
            <a:ext cx="363717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5A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Author AB, et al. Journal. 2025;12(3):45–52.</a:t>
            </a:r>
            <a:endParaRPr lang="en-US" sz="850" dirty="0"/>
          </a:p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5A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Author CD, et al. Journal. 2024;8(1):9–17.</a:t>
            </a:r>
            <a:endParaRPr lang="en-US" sz="850" dirty="0"/>
          </a:p>
        </p:txBody>
      </p:sp>
      <p:sp>
        <p:nvSpPr>
          <p:cNvPr id="34" name="Text 32"/>
          <p:cNvSpPr txBox="1"/>
          <p:nvPr/>
        </p:nvSpPr>
        <p:spPr>
          <a:xfrm>
            <a:off x="4277258" y="6208776"/>
            <a:ext cx="363717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120" dirty="0">
                <a:solidFill>
                  <a:srgbClr val="B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ACKNOWLEDGEMENTS</a:t>
            </a:r>
            <a:endParaRPr lang="en-US" sz="850" dirty="0"/>
          </a:p>
        </p:txBody>
      </p:sp>
      <p:sp>
        <p:nvSpPr>
          <p:cNvPr id="35" name="Text 33"/>
          <p:cNvSpPr txBox="1"/>
          <p:nvPr/>
        </p:nvSpPr>
        <p:spPr>
          <a:xfrm>
            <a:off x="4277258" y="6373368"/>
            <a:ext cx="363717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5A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source, grant number, and any technical or</a:t>
            </a:r>
            <a:endParaRPr lang="en-US" sz="850" dirty="0"/>
          </a:p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5A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support to be acknowledged.</a:t>
            </a:r>
            <a:endParaRPr lang="en-US" sz="850" dirty="0"/>
          </a:p>
        </p:txBody>
      </p:sp>
      <p:sp>
        <p:nvSpPr>
          <p:cNvPr id="36" name="Text 34"/>
          <p:cNvSpPr txBox="1"/>
          <p:nvPr/>
        </p:nvSpPr>
        <p:spPr>
          <a:xfrm>
            <a:off x="8188757" y="6208776"/>
            <a:ext cx="363717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120" dirty="0">
                <a:solidFill>
                  <a:srgbClr val="B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</a:t>
            </a:r>
            <a:endParaRPr lang="en-US" sz="850" dirty="0"/>
          </a:p>
        </p:txBody>
      </p:sp>
      <p:sp>
        <p:nvSpPr>
          <p:cNvPr id="37" name="Text 35"/>
          <p:cNvSpPr txBox="1"/>
          <p:nvPr/>
        </p:nvSpPr>
        <p:spPr>
          <a:xfrm>
            <a:off x="8188757" y="6373368"/>
            <a:ext cx="285993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5A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Presenting Author  ·  name@institution.ac.jp</a:t>
            </a:r>
            <a:endParaRPr lang="en-US" sz="850" dirty="0"/>
          </a:p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5A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Division, University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11259007" y="6217920"/>
            <a:ext cx="566928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B6AEC6"/>
            </a:solidFill>
            <a:prstDash val="dash"/>
          </a:ln>
        </p:spPr>
        <p:txBody>
          <a:bodyPr/>
          <a:lstStyle/>
          <a:p>
            <a:endParaRPr lang="en-NI"/>
          </a:p>
        </p:txBody>
      </p:sp>
      <p:sp>
        <p:nvSpPr>
          <p:cNvPr id="39" name="Text 37"/>
          <p:cNvSpPr txBox="1"/>
          <p:nvPr/>
        </p:nvSpPr>
        <p:spPr>
          <a:xfrm>
            <a:off x="11259007" y="6217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A9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4B2A7B"/>
          </a:solidFill>
          <a:ln w="12700">
            <a:solidFill>
              <a:srgbClr val="4B2A7B"/>
            </a:solidFill>
            <a:prstDash val="solid"/>
          </a:ln>
        </p:spPr>
        <p:txBody>
          <a:bodyPr/>
          <a:lstStyle/>
          <a:p>
            <a:endParaRPr lang="en-NI"/>
          </a:p>
        </p:txBody>
      </p:sp>
      <p:sp>
        <p:nvSpPr>
          <p:cNvPr id="3" name="Text 1"/>
          <p:cNvSpPr txBox="1"/>
          <p:nvPr/>
        </p:nvSpPr>
        <p:spPr>
          <a:xfrm>
            <a:off x="365760" y="182880"/>
            <a:ext cx="8229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 use this template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64008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D9C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Poster presentations are shown on screen in 16:9 format  ·  P1 – P11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9052560" y="182880"/>
            <a:ext cx="27706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IOHS 2026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9052560" y="530352"/>
            <a:ext cx="2770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50" dirty="0">
                <a:solidFill>
                  <a:srgbClr val="BCA9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Tohoku University Graduate School of Dentistry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365760" y="1262702"/>
            <a:ext cx="420624" cy="420624"/>
          </a:xfrm>
          <a:prstGeom prst="ellipse">
            <a:avLst/>
          </a:prstGeom>
          <a:solidFill>
            <a:srgbClr val="F4F1F8"/>
          </a:solidFill>
          <a:ln w="9525">
            <a:solidFill>
              <a:srgbClr val="D8CDE8"/>
            </a:solidFill>
            <a:prstDash val="solid"/>
          </a:ln>
        </p:spPr>
        <p:txBody>
          <a:bodyPr/>
          <a:lstStyle/>
          <a:p>
            <a:endParaRPr lang="en-NI"/>
          </a:p>
        </p:txBody>
      </p:sp>
      <p:sp>
        <p:nvSpPr>
          <p:cNvPr id="8" name="Text 6"/>
          <p:cNvSpPr txBox="1"/>
          <p:nvPr/>
        </p:nvSpPr>
        <p:spPr>
          <a:xfrm>
            <a:off x="365760" y="126270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B2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987552" y="1226126"/>
            <a:ext cx="7406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321C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on slide 1 only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987552" y="1482158"/>
            <a:ext cx="7406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1 is your poster. Slide 2 is this page — delete before you submit.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65760" y="1992351"/>
            <a:ext cx="420624" cy="420624"/>
          </a:xfrm>
          <a:prstGeom prst="ellipse">
            <a:avLst/>
          </a:prstGeom>
          <a:solidFill>
            <a:srgbClr val="F4F1F8"/>
          </a:solidFill>
          <a:ln w="9525">
            <a:solidFill>
              <a:srgbClr val="D8CDE8"/>
            </a:solidFill>
            <a:prstDash val="solid"/>
          </a:ln>
        </p:spPr>
        <p:txBody>
          <a:bodyPr/>
          <a:lstStyle/>
          <a:p>
            <a:endParaRPr lang="en-NI"/>
          </a:p>
        </p:txBody>
      </p:sp>
      <p:sp>
        <p:nvSpPr>
          <p:cNvPr id="12" name="Text 10"/>
          <p:cNvSpPr txBox="1"/>
          <p:nvPr/>
        </p:nvSpPr>
        <p:spPr>
          <a:xfrm>
            <a:off x="365760" y="1992351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B2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987552" y="1955775"/>
            <a:ext cx="7406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321C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frame, replace the contents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987552" y="2211807"/>
            <a:ext cx="7406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 the purple header band, the panel headings, the footer and the poster-number badge exactly as they are. Replace only the text inside each panel.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65760" y="2799311"/>
            <a:ext cx="420624" cy="420624"/>
          </a:xfrm>
          <a:prstGeom prst="ellipse">
            <a:avLst/>
          </a:prstGeom>
          <a:solidFill>
            <a:srgbClr val="F4F1F8"/>
          </a:solidFill>
          <a:ln w="9525">
            <a:solidFill>
              <a:srgbClr val="D8CDE8"/>
            </a:solidFill>
            <a:prstDash val="solid"/>
          </a:ln>
        </p:spPr>
        <p:txBody>
          <a:bodyPr/>
          <a:lstStyle/>
          <a:p>
            <a:endParaRPr lang="en-NI"/>
          </a:p>
        </p:txBody>
      </p:sp>
      <p:sp>
        <p:nvSpPr>
          <p:cNvPr id="16" name="Text 14"/>
          <p:cNvSpPr txBox="1"/>
          <p:nvPr/>
        </p:nvSpPr>
        <p:spPr>
          <a:xfrm>
            <a:off x="365760" y="2799311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B2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987552" y="2762735"/>
            <a:ext cx="7406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321C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 in the header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987552" y="3018767"/>
            <a:ext cx="7406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Title, author list and affiliations go in the header. Underline the presenting author. Your poster number replaces "P 00" — it is listed in the programme.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365760" y="3640559"/>
            <a:ext cx="420624" cy="420624"/>
          </a:xfrm>
          <a:prstGeom prst="ellipse">
            <a:avLst/>
          </a:prstGeom>
          <a:solidFill>
            <a:srgbClr val="F4F1F8"/>
          </a:solidFill>
          <a:ln w="9525">
            <a:solidFill>
              <a:srgbClr val="D8CDE8"/>
            </a:solidFill>
            <a:prstDash val="solid"/>
          </a:ln>
        </p:spPr>
        <p:txBody>
          <a:bodyPr/>
          <a:lstStyle/>
          <a:p>
            <a:endParaRPr lang="en-NI"/>
          </a:p>
        </p:txBody>
      </p:sp>
      <p:sp>
        <p:nvSpPr>
          <p:cNvPr id="20" name="Text 18"/>
          <p:cNvSpPr txBox="1"/>
          <p:nvPr/>
        </p:nvSpPr>
        <p:spPr>
          <a:xfrm>
            <a:off x="365760" y="3640559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B2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987552" y="3603983"/>
            <a:ext cx="7406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321C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Respect the word counts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987552" y="3860015"/>
            <a:ext cx="7406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100–140 words, Methods 80–110, Findings as bullets, Conclusions two or three sentences. 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365760" y="4410318"/>
            <a:ext cx="420624" cy="420624"/>
          </a:xfrm>
          <a:prstGeom prst="ellipse">
            <a:avLst/>
          </a:prstGeom>
          <a:solidFill>
            <a:srgbClr val="F4F1F8"/>
          </a:solidFill>
          <a:ln w="9525">
            <a:solidFill>
              <a:srgbClr val="D8CDE8"/>
            </a:solidFill>
            <a:prstDash val="solid"/>
          </a:ln>
        </p:spPr>
        <p:txBody>
          <a:bodyPr/>
          <a:lstStyle/>
          <a:p>
            <a:endParaRPr lang="en-NI"/>
          </a:p>
        </p:txBody>
      </p:sp>
      <p:sp>
        <p:nvSpPr>
          <p:cNvPr id="24" name="Text 22"/>
          <p:cNvSpPr txBox="1"/>
          <p:nvPr/>
        </p:nvSpPr>
        <p:spPr>
          <a:xfrm>
            <a:off x="365760" y="441031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B2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987552" y="4373742"/>
            <a:ext cx="7406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321C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 figures into the dashed zones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987552" y="4629774"/>
            <a:ext cx="7406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the dashed box, delete it, then Insert ▸ Pictures and size your image to the same area. Use images of at least 300 dpi. 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365760" y="5216656"/>
            <a:ext cx="420624" cy="420624"/>
          </a:xfrm>
          <a:prstGeom prst="ellipse">
            <a:avLst/>
          </a:prstGeom>
          <a:solidFill>
            <a:srgbClr val="F4F1F8"/>
          </a:solidFill>
          <a:ln w="9525">
            <a:solidFill>
              <a:srgbClr val="D8CDE8"/>
            </a:solidFill>
            <a:prstDash val="solid"/>
          </a:ln>
        </p:spPr>
        <p:txBody>
          <a:bodyPr/>
          <a:lstStyle/>
          <a:p>
            <a:endParaRPr lang="en-NI"/>
          </a:p>
        </p:txBody>
      </p:sp>
      <p:sp>
        <p:nvSpPr>
          <p:cNvPr id="28" name="Text 26"/>
          <p:cNvSpPr txBox="1"/>
          <p:nvPr/>
        </p:nvSpPr>
        <p:spPr>
          <a:xfrm>
            <a:off x="365760" y="52166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B2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987552" y="5180080"/>
            <a:ext cx="7406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321C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shrink the body text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987552" y="5436112"/>
            <a:ext cx="7406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text is set at 12.5 pt and should not go below 11 pt. If your content will not fit, cut words rather than reduce the size — the poster is read from a distance.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8613648" y="1353312"/>
            <a:ext cx="3212287" cy="3063240"/>
          </a:xfrm>
          <a:prstGeom prst="roundRect">
            <a:avLst>
              <a:gd name="adj" fmla="val 1791"/>
            </a:avLst>
          </a:prstGeom>
          <a:solidFill>
            <a:srgbClr val="F4F1F8"/>
          </a:solidFill>
          <a:ln w="9525">
            <a:solidFill>
              <a:srgbClr val="D8CDE8"/>
            </a:solidFill>
            <a:prstDash val="solid"/>
          </a:ln>
        </p:spPr>
        <p:txBody>
          <a:bodyPr/>
          <a:lstStyle/>
          <a:p>
            <a:endParaRPr lang="en-NI"/>
          </a:p>
        </p:txBody>
      </p:sp>
      <p:sp>
        <p:nvSpPr>
          <p:cNvPr id="32" name="Text 30"/>
          <p:cNvSpPr txBox="1"/>
          <p:nvPr/>
        </p:nvSpPr>
        <p:spPr>
          <a:xfrm>
            <a:off x="8778240" y="1481328"/>
            <a:ext cx="2880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160" dirty="0">
                <a:solidFill>
                  <a:srgbClr val="4B2A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SPECIFICATION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8778240" y="1773936"/>
            <a:ext cx="288036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050" b="1" dirty="0">
                <a:solidFill>
                  <a:srgbClr val="321C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
</a:t>
            </a: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16:9 widescreen
</a:t>
            </a:r>
            <a:r>
              <a:rPr lang="en-US" sz="1050" b="1" dirty="0">
                <a:solidFill>
                  <a:srgbClr val="321C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Typeface
</a:t>
            </a: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Calibri body, Cambria headings
</a:t>
            </a:r>
            <a:r>
              <a:rPr lang="en-US" sz="1050" b="1" dirty="0">
                <a:solidFill>
                  <a:srgbClr val="321C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sizes
</a:t>
            </a: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 28 pt · Headings 14 pt · Body 12.5 pt
</a:t>
            </a:r>
            <a:r>
              <a:rPr lang="en-US" sz="1050" b="1" dirty="0">
                <a:solidFill>
                  <a:srgbClr val="321C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Colours
</a:t>
            </a: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Tohoku purple 4B2A7B · Gold B08A2E
</a:t>
            </a:r>
            <a:r>
              <a:rPr lang="en-US" sz="1050" b="1" dirty="0">
                <a:solidFill>
                  <a:srgbClr val="321C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 to submit
</a:t>
            </a: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PowerPoint (.pptx), one slide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8613648" y="4553712"/>
            <a:ext cx="3212287" cy="1417320"/>
          </a:xfrm>
          <a:prstGeom prst="roundRect">
            <a:avLst>
              <a:gd name="adj" fmla="val 3871"/>
            </a:avLst>
          </a:prstGeom>
          <a:solidFill>
            <a:srgbClr val="4B2A7B"/>
          </a:solidFill>
          <a:ln w="12700">
            <a:solidFill>
              <a:srgbClr val="4B2A7B"/>
            </a:solidFill>
            <a:prstDash val="solid"/>
          </a:ln>
        </p:spPr>
        <p:txBody>
          <a:bodyPr/>
          <a:lstStyle/>
          <a:p>
            <a:endParaRPr lang="en-NI"/>
          </a:p>
        </p:txBody>
      </p:sp>
      <p:sp>
        <p:nvSpPr>
          <p:cNvPr id="35" name="Text 33"/>
          <p:cNvSpPr txBox="1"/>
          <p:nvPr/>
        </p:nvSpPr>
        <p:spPr>
          <a:xfrm>
            <a:off x="8778240" y="4681728"/>
            <a:ext cx="2880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16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SUBMISSION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8778240" y="4974336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EAE2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your completed slide to </a:t>
            </a:r>
            <a:r>
              <a:rPr lang="en-US" sz="105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den-global@grp.tohoku.ac.jp</a:t>
            </a:r>
            <a:r>
              <a:rPr lang="en-US" sz="1050" dirty="0">
                <a:solidFill>
                  <a:srgbClr val="EAE2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by October 21, 2026. Posters will be displayed on screen during the whole Symposium and specially  during the Poster Session, 13:30 – 14:30.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365760" y="6496813"/>
            <a:ext cx="114574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International Oral Health Symposium 2026  ·  31 October 2026  ·  Tokyo, Japan</a:t>
            </a:r>
            <a:endParaRPr lang="en-US" sz="950" dirty="0"/>
          </a:p>
        </p:txBody>
      </p:sp>
      <p:sp>
        <p:nvSpPr>
          <p:cNvPr id="38" name="Shape 25">
            <a:extLst>
              <a:ext uri="{FF2B5EF4-FFF2-40B4-BE49-F238E27FC236}">
                <a16:creationId xmlns:a16="http://schemas.microsoft.com/office/drawing/2014/main" id="{6974F522-F466-EBE8-E7C6-7F2224E029FA}"/>
              </a:ext>
            </a:extLst>
          </p:cNvPr>
          <p:cNvSpPr/>
          <p:nvPr/>
        </p:nvSpPr>
        <p:spPr>
          <a:xfrm>
            <a:off x="365760" y="6025484"/>
            <a:ext cx="420624" cy="420624"/>
          </a:xfrm>
          <a:prstGeom prst="ellipse">
            <a:avLst/>
          </a:prstGeom>
          <a:solidFill>
            <a:srgbClr val="F4F1F8"/>
          </a:solidFill>
          <a:ln w="9525">
            <a:solidFill>
              <a:srgbClr val="D8CDE8"/>
            </a:solidFill>
            <a:prstDash val="solid"/>
          </a:ln>
        </p:spPr>
        <p:txBody>
          <a:bodyPr/>
          <a:lstStyle/>
          <a:p>
            <a:endParaRPr lang="en-NI"/>
          </a:p>
        </p:txBody>
      </p:sp>
      <p:sp>
        <p:nvSpPr>
          <p:cNvPr id="39" name="Text 26">
            <a:extLst>
              <a:ext uri="{FF2B5EF4-FFF2-40B4-BE49-F238E27FC236}">
                <a16:creationId xmlns:a16="http://schemas.microsoft.com/office/drawing/2014/main" id="{4D7679FA-F9D2-B0DD-D9EF-7375247D4BF4}"/>
              </a:ext>
            </a:extLst>
          </p:cNvPr>
          <p:cNvSpPr txBox="1"/>
          <p:nvPr/>
        </p:nvSpPr>
        <p:spPr>
          <a:xfrm>
            <a:off x="365760" y="602548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/>
              <a:t>7</a:t>
            </a:r>
          </a:p>
        </p:txBody>
      </p:sp>
      <p:sp>
        <p:nvSpPr>
          <p:cNvPr id="40" name="Text 27">
            <a:extLst>
              <a:ext uri="{FF2B5EF4-FFF2-40B4-BE49-F238E27FC236}">
                <a16:creationId xmlns:a16="http://schemas.microsoft.com/office/drawing/2014/main" id="{3A922316-60B3-52BD-C2F8-950039F7A4BF}"/>
              </a:ext>
            </a:extLst>
          </p:cNvPr>
          <p:cNvSpPr txBox="1"/>
          <p:nvPr/>
        </p:nvSpPr>
        <p:spPr>
          <a:xfrm>
            <a:off x="987552" y="5988908"/>
            <a:ext cx="7406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321C52"/>
                </a:solidFill>
                <a:latin typeface="Calibri" pitchFamily="34" charset="0"/>
                <a:cs typeface="Calibri" pitchFamily="34" charset="-120"/>
              </a:rPr>
              <a:t>Add a QR Code</a:t>
            </a:r>
            <a:endParaRPr lang="en-US" sz="1400" dirty="0"/>
          </a:p>
        </p:txBody>
      </p:sp>
      <p:sp>
        <p:nvSpPr>
          <p:cNvPr id="41" name="Text 28">
            <a:extLst>
              <a:ext uri="{FF2B5EF4-FFF2-40B4-BE49-F238E27FC236}">
                <a16:creationId xmlns:a16="http://schemas.microsoft.com/office/drawing/2014/main" id="{DAA69AA7-935E-AA57-7BFC-AA3858EE9377}"/>
              </a:ext>
            </a:extLst>
          </p:cNvPr>
          <p:cNvSpPr txBox="1"/>
          <p:nvPr/>
        </p:nvSpPr>
        <p:spPr>
          <a:xfrm>
            <a:off x="987552" y="6244940"/>
            <a:ext cx="7406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cs typeface="Calibri" pitchFamily="34" charset="-120"/>
              </a:rPr>
              <a:t>For extra information about your poster, add a QR code linking all the extra information you would like to share with the audience.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847</Words>
  <Application>Microsoft Macintosh PowerPoint</Application>
  <PresentationFormat>Widescreen</PresentationFormat>
  <Paragraphs>78</Paragraphs>
  <Slides>2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Cambria</vt:lpstr>
      <vt:lpstr>Office Theme</vt:lpstr>
      <vt:lpstr>PowerPoint Presentation</vt:lpstr>
      <vt:lpstr>PowerPoint Presentation</vt:lpstr>
    </vt:vector>
  </TitlesOfParts>
  <Company>The International Oral Health Symposium 2026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IOHS 2026 — Poster Presentation Template (16:9)</dc:title>
  <dc:subject>PptxGenJS Presentation</dc:subject>
  <dc:creator>Tohoku University Graduate School of Dentistry</dc:creator>
  <cp:lastModifiedBy>VANEGAS JUAN</cp:lastModifiedBy>
  <cp:revision>3</cp:revision>
  <dcterms:created xsi:type="dcterms:W3CDTF">2026-09-28T01:42:08Z</dcterms:created>
  <dcterms:modified xsi:type="dcterms:W3CDTF">2026-09-28T02:03:50Z</dcterms:modified>
</cp:coreProperties>
</file>